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6"/>
  </p:notesMasterIdLst>
  <p:sldIdLst>
    <p:sldId id="256" r:id="rId2"/>
    <p:sldId id="266" r:id="rId3"/>
    <p:sldId id="263" r:id="rId4"/>
    <p:sldId id="260" r:id="rId5"/>
    <p:sldId id="261" r:id="rId6"/>
    <p:sldId id="262" r:id="rId7"/>
    <p:sldId id="264" r:id="rId8"/>
    <p:sldId id="265" r:id="rId9"/>
    <p:sldId id="270" r:id="rId10"/>
    <p:sldId id="271" r:id="rId11"/>
    <p:sldId id="276" r:id="rId12"/>
    <p:sldId id="272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0"/>
    <p:restoredTop sz="95574" autoAdjust="0"/>
  </p:normalViewPr>
  <p:slideViewPr>
    <p:cSldViewPr snapToGrid="0">
      <p:cViewPr varScale="1">
        <p:scale>
          <a:sx n="90" d="100"/>
          <a:sy n="90" d="100"/>
        </p:scale>
        <p:origin x="208" y="408"/>
      </p:cViewPr>
      <p:guideLst/>
    </p:cSldViewPr>
  </p:slideViewPr>
  <p:outlineViewPr>
    <p:cViewPr>
      <p:scale>
        <a:sx n="33" d="100"/>
        <a:sy n="33" d="100"/>
      </p:scale>
      <p:origin x="0" y="-46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44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CF15-D1B2-EE4F-92B0-288BF13FEBBA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78DE5-7167-7F40-82EF-2BC356FF0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1779818-3B7D-1D89-22DB-389E6A3D2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8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87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EBB4212-31E3-3572-7CEA-780EB6913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B55D090-8AD7-5C33-BC01-AC679DEB3C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9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7B6D5C6-3197-8C62-5C41-713605EC4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09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30987C7-E657-E115-8C17-865123B2A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2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8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38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DF13A20-4B76-6CEF-0CA6-171E3657B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81B0DC4-0572-D208-4607-EF918C8DB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85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6104FA2-87D9-E90D-9859-AA454A0C4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0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7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7530" y="152530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0" name="Video 139" descr="Maths And Science Formulae">
            <a:extLst>
              <a:ext uri="{FF2B5EF4-FFF2-40B4-BE49-F238E27FC236}">
                <a16:creationId xmlns:a16="http://schemas.microsoft.com/office/drawing/2014/main" id="{E59C9CA9-2E1F-1B97-D107-98200D68F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10930" y="22806"/>
            <a:ext cx="12191980" cy="6857989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D527C-C335-3593-C40A-D5BA67732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473" y="2319087"/>
            <a:ext cx="1928797" cy="52872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Jiahui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D480D-5C0D-AAA6-71AD-D55A1ED9F0C0}"/>
              </a:ext>
            </a:extLst>
          </p:cNvPr>
          <p:cNvSpPr/>
          <p:nvPr/>
        </p:nvSpPr>
        <p:spPr>
          <a:xfrm>
            <a:off x="484637" y="438619"/>
            <a:ext cx="112787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Towards </a:t>
            </a:r>
            <a:r>
              <a:rPr lang="en-US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-Reduced Neural Network for </a:t>
            </a:r>
          </a:p>
          <a:p>
            <a:pPr algn="ctr"/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Two-party Computation Based Private Inference</a:t>
            </a:r>
          </a:p>
        </p:txBody>
      </p:sp>
    </p:spTree>
    <p:extLst>
      <p:ext uri="{BB962C8B-B14F-4D97-AF65-F5344CB8AC3E}">
        <p14:creationId xmlns:p14="http://schemas.microsoft.com/office/powerpoint/2010/main" val="1419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EF13-3438-76BC-C956-A1CB1D59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953433"/>
            <a:ext cx="10325000" cy="1442463"/>
          </a:xfrm>
        </p:spPr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and experiment result</a:t>
            </a:r>
            <a:b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Box 147">
            <a:extLst>
              <a:ext uri="{FF2B5EF4-FFF2-40B4-BE49-F238E27FC236}">
                <a16:creationId xmlns:a16="http://schemas.microsoft.com/office/drawing/2014/main" id="{912CEB53-000A-E985-961B-AEAA732BE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24" y="2395896"/>
            <a:ext cx="9636941" cy="368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0975" tIns="25487" rIns="50975" bIns="25487">
            <a:spAutoFit/>
          </a:bodyPr>
          <a:lstStyle>
            <a:lvl1pPr marL="342900" indent="-3429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is evaluated on CIFAR-10 dataset. We use different basic architecture (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ResNet18, ResNet34, ResNet50, VGG16) as a starting point, to search for an optimized architecture with different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counts. Our work achieved a much better accuracy-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 trade-off than SOTA works. 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select the proper NN architecture and evaluate on ImageNet dataset, and achieved much higher performance. </a:t>
            </a:r>
            <a:endParaRPr kumimoji="1"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1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1CCA-BB63-CA05-5F4E-AF1A3737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and experiment 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C7011-2A83-F52C-FD15-20E5DAAD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2670717"/>
            <a:ext cx="10659240" cy="2346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B4946-B35B-0172-9571-FDBAC8DF799C}"/>
              </a:ext>
            </a:extLst>
          </p:cNvPr>
          <p:cNvSpPr txBox="1"/>
          <p:nvPr/>
        </p:nvSpPr>
        <p:spPr>
          <a:xfrm>
            <a:off x="821289" y="5208337"/>
            <a:ext cx="100645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evaluation under 2PC PI setup. Network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banwidth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GB/s. Device: ZCU104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EF13-3438-76BC-C956-A1CB1D59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953433"/>
            <a:ext cx="10325000" cy="1442463"/>
          </a:xfrm>
        </p:spPr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and experiment result</a:t>
            </a:r>
            <a:b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Picture 32">
            <a:extLst>
              <a:ext uri="{FF2B5EF4-FFF2-40B4-BE49-F238E27FC236}">
                <a16:creationId xmlns:a16="http://schemas.microsoft.com/office/drawing/2014/main" id="{10680DFB-528E-11C4-1094-654959940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39" y="2246723"/>
            <a:ext cx="7472363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6">
            <a:extLst>
              <a:ext uri="{FF2B5EF4-FFF2-40B4-BE49-F238E27FC236}">
                <a16:creationId xmlns:a16="http://schemas.microsoft.com/office/drawing/2014/main" id="{B590BD09-556D-2A18-94B1-C984E8295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830" y="5143498"/>
            <a:ext cx="7099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Accuracy-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 cross-work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99264-8E0F-97A9-03FC-A7375BA7128B}"/>
              </a:ext>
            </a:extLst>
          </p:cNvPr>
          <p:cNvSpPr txBox="1"/>
          <p:nvPr/>
        </p:nvSpPr>
        <p:spPr>
          <a:xfrm>
            <a:off x="3367314" y="5724171"/>
            <a:ext cx="58708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SNL: Selective network linearization for efficient private inference</a:t>
            </a:r>
          </a:p>
          <a:p>
            <a:r>
              <a:rPr lang="en-US" sz="1400" dirty="0"/>
              <a:t>Delphi: A cryptographic inference service for neural networks</a:t>
            </a:r>
          </a:p>
          <a:p>
            <a:r>
              <a:rPr lang="en-US" sz="1400" dirty="0" err="1"/>
              <a:t>Deepreduce</a:t>
            </a:r>
            <a:r>
              <a:rPr lang="en-US" sz="1400" dirty="0"/>
              <a:t>: </a:t>
            </a:r>
            <a:r>
              <a:rPr lang="en-US" sz="1400" dirty="0" err="1"/>
              <a:t>Relu</a:t>
            </a:r>
            <a:r>
              <a:rPr lang="en-US" sz="1400" dirty="0"/>
              <a:t> reduction for fast private inference</a:t>
            </a:r>
          </a:p>
          <a:p>
            <a:r>
              <a:rPr lang="en-US" sz="1400" dirty="0" err="1"/>
              <a:t>Cryptonas</a:t>
            </a:r>
            <a:r>
              <a:rPr lang="en-US" sz="1400" dirty="0"/>
              <a:t>: Private inference on a </a:t>
            </a:r>
            <a:r>
              <a:rPr lang="en-US" sz="1400" dirty="0" err="1"/>
              <a:t>relu</a:t>
            </a:r>
            <a:r>
              <a:rPr lang="en-US" sz="1400" dirty="0"/>
              <a:t> budget.</a:t>
            </a:r>
          </a:p>
        </p:txBody>
      </p:sp>
    </p:spTree>
    <p:extLst>
      <p:ext uri="{BB962C8B-B14F-4D97-AF65-F5344CB8AC3E}">
        <p14:creationId xmlns:p14="http://schemas.microsoft.com/office/powerpoint/2010/main" val="160110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EF13-3438-76BC-C956-A1CB1D59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953433"/>
            <a:ext cx="10325000" cy="1442463"/>
          </a:xfrm>
        </p:spPr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and experiment result</a:t>
            </a:r>
            <a:b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3" name="Picture 34">
            <a:extLst>
              <a:ext uri="{FF2B5EF4-FFF2-40B4-BE49-F238E27FC236}">
                <a16:creationId xmlns:a16="http://schemas.microsoft.com/office/drawing/2014/main" id="{077B7E47-FADD-8E82-2775-B7FEBEFB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5" y="2239519"/>
            <a:ext cx="11545630" cy="222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0">
            <a:extLst>
              <a:ext uri="{FF2B5EF4-FFF2-40B4-BE49-F238E27FC236}">
                <a16:creationId xmlns:a16="http://schemas.microsoft.com/office/drawing/2014/main" id="{0B81E7DE-9809-0674-1C8F-CDF445DA8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40" y="4940111"/>
            <a:ext cx="109007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1: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 &amp; cross-work comparison with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CryptGPU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CryptFLOW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Batch size =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111FB-26AA-B149-B28E-DBD4B5EEA3D9}"/>
              </a:ext>
            </a:extLst>
          </p:cNvPr>
          <p:cNvSpPr txBox="1"/>
          <p:nvPr/>
        </p:nvSpPr>
        <p:spPr>
          <a:xfrm>
            <a:off x="645640" y="5486581"/>
            <a:ext cx="57273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Cryptflow</a:t>
            </a:r>
            <a:r>
              <a:rPr lang="en-US" sz="1400" dirty="0"/>
              <a:t>: Secure </a:t>
            </a:r>
            <a:r>
              <a:rPr lang="en-US" sz="1400" dirty="0" err="1"/>
              <a:t>tensorflow</a:t>
            </a:r>
            <a:r>
              <a:rPr lang="en-US" sz="1400" dirty="0"/>
              <a:t> inference</a:t>
            </a:r>
          </a:p>
          <a:p>
            <a:r>
              <a:rPr lang="en-US" sz="1400" dirty="0" err="1"/>
              <a:t>Cryptgpu</a:t>
            </a:r>
            <a:r>
              <a:rPr lang="en-US" sz="1400" dirty="0"/>
              <a:t>: Fast privacy-preserving machine learning on the </a:t>
            </a:r>
            <a:r>
              <a:rPr lang="en-US" sz="1400" dirty="0" err="1"/>
              <a:t>gpu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203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EF13-3438-76BC-C956-A1CB1D59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953433"/>
            <a:ext cx="10325000" cy="14424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Box 147">
            <a:extLst>
              <a:ext uri="{FF2B5EF4-FFF2-40B4-BE49-F238E27FC236}">
                <a16:creationId xmlns:a16="http://schemas.microsoft.com/office/drawing/2014/main" id="{912CEB53-000A-E985-961B-AEAA732BE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0" y="2161118"/>
            <a:ext cx="9636941" cy="2766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0975" tIns="25487" rIns="50975" bIns="25487">
            <a:spAutoFit/>
          </a:bodyPr>
          <a:lstStyle>
            <a:lvl1pPr marL="342900" indent="-3429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127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lvl="1" indent="0" eaLnBrk="1" hangingPunct="1">
              <a:lnSpc>
                <a:spcPct val="15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work, to reduce the high comparison protocol overhead from the non-linear operators in 2PC-based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privacypreserving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DL implementation, we propose the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that enables low latency, high energy efficiency &amp; accuracy 2PC-DL. Experiments show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a much higher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reduction performance than all SOTA works on CIFAR-10 dataset.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5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36468"/>
            <a:ext cx="4927425" cy="864122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pic>
        <p:nvPicPr>
          <p:cNvPr id="48" name="Picture 4" descr="CPU with binary numbers and blueprint">
            <a:extLst>
              <a:ext uri="{FF2B5EF4-FFF2-40B4-BE49-F238E27FC236}">
                <a16:creationId xmlns:a16="http://schemas.microsoft.com/office/drawing/2014/main" id="{545E5397-ACFC-22D9-C28F-F2A0A73BC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9" r="2303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891" y="1772305"/>
            <a:ext cx="6138367" cy="491086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Two-party computation (2PC) is promising to enable privacy-preserving deep learning (DL). 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2PC-based privacy-preserving DL implementation comes with high comparison protocol overhead from the non-linear operators. 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presents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novel systematic framework that enables low latency, high energy efficiency &amp; accuracy, and security-guaranteed 2PC-DL by integrating the hardware latency of the cryptographic building block into the neural architecture search loss function. 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2024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36468"/>
            <a:ext cx="4927425" cy="864122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pic>
        <p:nvPicPr>
          <p:cNvPr id="48" name="Picture 4" descr="CPU with binary numbers and blueprint">
            <a:extLst>
              <a:ext uri="{FF2B5EF4-FFF2-40B4-BE49-F238E27FC236}">
                <a16:creationId xmlns:a16="http://schemas.microsoft.com/office/drawing/2014/main" id="{545E5397-ACFC-22D9-C28F-F2A0A73BC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9" r="2303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891" y="1772305"/>
            <a:ext cx="6138367" cy="491086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cryptographic hardware scheduler and the corresponding performance model for Field Programmable Gate Arrays (FPGA) as a case study.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results demonstrate that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 and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 achieve 63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228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latency on private inference on ImageNet, which are 147 and 40 times faster than the SOTA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CryptGPU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  and achieve 70.54% &amp; 78.79% accuracy and more than 1000 times higher energy efficiency. 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3080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</a:t>
            </a: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lleng</a:t>
            </a: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Machine-Learning-As-A-Service (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MLaaS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been an emerging solution nowadays, to provide accelerated inference for diverse applications. The current popular techniques to enable secure private inference (PI) includes multi-party computation (MPC)  and homomorphic encryption (HE).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can only conduct shallow neural network (NN) PI and has significant encryption overhead.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 is good solution for deep NN but is expensive for non-linear operators such as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5129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372F53-7768-BB63-CE1B-1B9849C1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066" y="2203413"/>
            <a:ext cx="5725406" cy="3242577"/>
          </a:xfrm>
        </p:spPr>
        <p:txBody>
          <a:bodyPr anchor="ctr"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example above shows that 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operator cost much longer evaluation latency than the Convolution operators.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overhead challenges in MPC based PI, we need to replace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other polynomial operators, such as f(x) =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 or f(x) = w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b. However, present NN architecture may not fit for such polynomial operators. </a:t>
            </a:r>
          </a:p>
        </p:txBody>
      </p:sp>
      <p:pic>
        <p:nvPicPr>
          <p:cNvPr id="7" name="Graphic 3">
            <a:extLst>
              <a:ext uri="{FF2B5EF4-FFF2-40B4-BE49-F238E27FC236}">
                <a16:creationId xmlns:a16="http://schemas.microsoft.com/office/drawing/2014/main" id="{539CFB63-ED7A-59AC-6303-C71E89F9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109" y="2269251"/>
            <a:ext cx="5606956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28A68-7043-9FEA-3AE8-99F7B7D5E27D}"/>
              </a:ext>
            </a:extLst>
          </p:cNvPr>
          <p:cNvSpPr txBox="1"/>
          <p:nvPr/>
        </p:nvSpPr>
        <p:spPr>
          <a:xfrm>
            <a:off x="994750" y="5555463"/>
            <a:ext cx="513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MPC based private inference overhead comparison</a:t>
            </a:r>
          </a:p>
        </p:txBody>
      </p:sp>
    </p:spTree>
    <p:extLst>
      <p:ext uri="{BB962C8B-B14F-4D97-AF65-F5344CB8AC3E}">
        <p14:creationId xmlns:p14="http://schemas.microsoft.com/office/powerpoint/2010/main" val="205722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372F53-7768-BB63-CE1B-1B9849C1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3" y="2893477"/>
            <a:ext cx="10913476" cy="3242577"/>
          </a:xfrm>
        </p:spPr>
        <p:txBody>
          <a:bodyPr anchor="ctr">
            <a:noAutofit/>
          </a:bodyPr>
          <a:lstStyle/>
          <a:p>
            <a:pPr eaLnBrk="1" hangingPunct="1"/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 comparison of polynomial operator (Conv2D, MM) and non-polynomial operator (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Multiplicative (polynomial) operator only requires single round communication, and required communication volume is small (few MBs).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Non-polynomial operator (</a:t>
            </a:r>
            <a:r>
              <a:rPr kumimoji="1"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ReLU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requires multi-party comparison, which can be realized through oblivious transfer, and the communication volume is large (GBs)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7C46-7DC2-ADB1-8896-F19F83FC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 – Multiplication in Cyphertext</a:t>
            </a:r>
            <a:endParaRPr lang="en-US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B5826CB6-E67C-795A-2A10-C103885F7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6" y="2434105"/>
            <a:ext cx="8263325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C9B2EB-EBE2-DFF9-9CE4-A9ED7706D7A4}"/>
              </a:ext>
            </a:extLst>
          </p:cNvPr>
          <p:cNvSpPr txBox="1"/>
          <p:nvPr/>
        </p:nvSpPr>
        <p:spPr>
          <a:xfrm>
            <a:off x="954921" y="6169604"/>
            <a:ext cx="611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Workflow of MPC based 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4357B-96B3-E970-0D6E-D94E6FE1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052" y="3233737"/>
            <a:ext cx="169545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37713-3CFC-A92A-A4A5-5F08387A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213" y="2795587"/>
            <a:ext cx="1962150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8D5A-C46A-7CB6-6578-A2A012368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645" y="3713740"/>
            <a:ext cx="3371850" cy="352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57030C-C8E5-96A5-D63C-86D71B3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154" y="4141897"/>
            <a:ext cx="1685925" cy="371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CDBA9-0E77-D15E-D88B-5288579DB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350" y="4570054"/>
            <a:ext cx="3676650" cy="390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FD508A-1EE7-0EF7-DDCD-3C26C1DC6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469" y="5126610"/>
            <a:ext cx="3333750" cy="371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AF0C7E-A606-38B2-8C06-C283574CA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3388" y="5545856"/>
            <a:ext cx="3908612" cy="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2388-E1CD-E290-4B4A-9F0A74B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 – Comparison in Cyphertext (</a:t>
            </a:r>
            <a:r>
              <a:rPr lang="en-US" altLang="en-US" sz="4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Crypten</a:t>
            </a: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framework)</a:t>
            </a:r>
            <a:endParaRPr lang="en-US" dirty="0"/>
          </a:p>
        </p:txBody>
      </p:sp>
      <p:pic>
        <p:nvPicPr>
          <p:cNvPr id="4" name="Graphic 9">
            <a:extLst>
              <a:ext uri="{FF2B5EF4-FFF2-40B4-BE49-F238E27FC236}">
                <a16:creationId xmlns:a16="http://schemas.microsoft.com/office/drawing/2014/main" id="{A3D59A36-9711-30BE-DFEA-CF3B5DEAED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490456"/>
            <a:ext cx="10325100" cy="326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35517-E875-60F9-621B-EA88626661A5}"/>
              </a:ext>
            </a:extLst>
          </p:cNvPr>
          <p:cNvSpPr txBox="1"/>
          <p:nvPr/>
        </p:nvSpPr>
        <p:spPr>
          <a:xfrm>
            <a:off x="3036518" y="5753432"/>
            <a:ext cx="611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Oblivious transfer based non-polynomial operator workflow</a:t>
            </a:r>
          </a:p>
        </p:txBody>
      </p:sp>
    </p:spTree>
    <p:extLst>
      <p:ext uri="{BB962C8B-B14F-4D97-AF65-F5344CB8AC3E}">
        <p14:creationId xmlns:p14="http://schemas.microsoft.com/office/powerpoint/2010/main" val="169183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EF13-3438-76BC-C956-A1CB1D59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953433"/>
            <a:ext cx="10325000" cy="1442463"/>
          </a:xfrm>
        </p:spPr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 and experiment result</a:t>
            </a:r>
            <a:b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6" name="Graphic 16">
            <a:extLst>
              <a:ext uri="{FF2B5EF4-FFF2-40B4-BE49-F238E27FC236}">
                <a16:creationId xmlns:a16="http://schemas.microsoft.com/office/drawing/2014/main" id="{7BBB6F3D-9E88-5F75-64D4-AB9AC2F43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4" y="1977873"/>
            <a:ext cx="11108723" cy="42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18397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669</Words>
  <Application>Microsoft Macintosh PowerPoint</Application>
  <PresentationFormat>Widescreen</PresentationFormat>
  <Paragraphs>60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Grandview</vt:lpstr>
      <vt:lpstr>Helvetica</vt:lpstr>
      <vt:lpstr>Times New Roman</vt:lpstr>
      <vt:lpstr>Wingdings</vt:lpstr>
      <vt:lpstr>CosineVTI</vt:lpstr>
      <vt:lpstr>PowerPoint Presentation</vt:lpstr>
      <vt:lpstr>ABSTRACT</vt:lpstr>
      <vt:lpstr>ABSTRACT</vt:lpstr>
      <vt:lpstr>Challenges</vt:lpstr>
      <vt:lpstr>Challenges</vt:lpstr>
      <vt:lpstr>Preliminary</vt:lpstr>
      <vt:lpstr>Preliminary – Multiplication in Cyphertext</vt:lpstr>
      <vt:lpstr>Preliminary – Comparison in Cyphertext (Crypten framework)</vt:lpstr>
      <vt:lpstr>Proposed method and experiment result </vt:lpstr>
      <vt:lpstr>Proposed method and experiment result </vt:lpstr>
      <vt:lpstr>Proposed method and experiment result</vt:lpstr>
      <vt:lpstr>Proposed method and experiment result </vt:lpstr>
      <vt:lpstr>Proposed method and experiment result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Jiahui</dc:creator>
  <cp:lastModifiedBy>Zhao, Jiahui</cp:lastModifiedBy>
  <cp:revision>40</cp:revision>
  <dcterms:created xsi:type="dcterms:W3CDTF">2023-03-27T23:01:42Z</dcterms:created>
  <dcterms:modified xsi:type="dcterms:W3CDTF">2023-05-02T06:05:22Z</dcterms:modified>
</cp:coreProperties>
</file>